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9" r:id="rId4"/>
    <p:sldId id="277" r:id="rId5"/>
    <p:sldId id="302" r:id="rId6"/>
    <p:sldId id="280" r:id="rId7"/>
    <p:sldId id="269" r:id="rId8"/>
    <p:sldId id="257" r:id="rId9"/>
    <p:sldId id="261" r:id="rId10"/>
    <p:sldId id="281" r:id="rId11"/>
    <p:sldId id="282" r:id="rId12"/>
    <p:sldId id="283" r:id="rId13"/>
    <p:sldId id="284" r:id="rId14"/>
    <p:sldId id="285" r:id="rId15"/>
    <p:sldId id="258" r:id="rId16"/>
    <p:sldId id="259" r:id="rId17"/>
    <p:sldId id="260" r:id="rId18"/>
    <p:sldId id="262" r:id="rId19"/>
    <p:sldId id="286" r:id="rId20"/>
    <p:sldId id="263" r:id="rId21"/>
    <p:sldId id="264" r:id="rId22"/>
    <p:sldId id="265" r:id="rId23"/>
    <p:sldId id="266" r:id="rId24"/>
    <p:sldId id="267" r:id="rId25"/>
    <p:sldId id="268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75" r:id="rId38"/>
    <p:sldId id="298" r:id="rId39"/>
    <p:sldId id="299" r:id="rId40"/>
    <p:sldId id="300" r:id="rId41"/>
    <p:sldId id="272" r:id="rId42"/>
    <p:sldId id="301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.edu.r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136904" cy="29523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«Современное содержание воспитательного процесса в соответствии с требованиями ФГОС  обучающихся с интеллектуальными нарушениями»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7376864" cy="17526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И.А. Дремина –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н. сотрудник ОЭП ИРО ПК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://50ds.ru/img/_3MO0Z1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86125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Основа институционального компонента программ воспитания АООП (30-40%)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Традиции ОУ?</a:t>
            </a:r>
          </a:p>
          <a:p>
            <a:r>
              <a:rPr lang="ru-RU" dirty="0" smtClean="0"/>
              <a:t>Месторасположение ОУ?</a:t>
            </a:r>
          </a:p>
          <a:p>
            <a:r>
              <a:rPr lang="ru-RU" dirty="0" smtClean="0"/>
              <a:t>Особенности контингента?</a:t>
            </a:r>
          </a:p>
          <a:p>
            <a:r>
              <a:rPr lang="ru-RU" dirty="0" smtClean="0"/>
              <a:t>Индивидуальные  особенности?</a:t>
            </a:r>
          </a:p>
          <a:p>
            <a:r>
              <a:rPr lang="ru-RU" dirty="0" smtClean="0"/>
              <a:t>Сетевое взаимодействие с социальными партнерами?</a:t>
            </a:r>
          </a:p>
          <a:p>
            <a:r>
              <a:rPr lang="ru-RU" dirty="0" smtClean="0"/>
              <a:t>Запрос родителей?</a:t>
            </a:r>
          </a:p>
          <a:p>
            <a:r>
              <a:rPr lang="ru-RU" dirty="0" smtClean="0"/>
              <a:t>Уже работающие программы и проекты?</a:t>
            </a:r>
          </a:p>
          <a:p>
            <a:r>
              <a:rPr lang="ru-RU" dirty="0" smtClean="0"/>
              <a:t>Кадровый потенциал?</a:t>
            </a:r>
          </a:p>
          <a:p>
            <a:r>
              <a:rPr lang="ru-RU" dirty="0" smtClean="0"/>
              <a:t>Что-то еще?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374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Программа духовно-нравственного развития и воспитания </a:t>
            </a:r>
            <a:r>
              <a:rPr lang="ru-RU" sz="2800" b="1" dirty="0" smtClean="0">
                <a:solidFill>
                  <a:srgbClr val="FF0000"/>
                </a:solidFill>
              </a:rPr>
              <a:t>обучающихся (единство урочной, внеурочной, внешкольной д-</a:t>
            </a:r>
            <a:r>
              <a:rPr lang="ru-RU" sz="2800" b="1" dirty="0" err="1" smtClean="0">
                <a:solidFill>
                  <a:srgbClr val="FF0000"/>
                </a:solidFill>
              </a:rPr>
              <a:t>ти</a:t>
            </a:r>
            <a:r>
              <a:rPr lang="ru-RU" sz="2800" b="1" dirty="0" smtClean="0">
                <a:solidFill>
                  <a:srgbClr val="FF0000"/>
                </a:solidFill>
              </a:rPr>
              <a:t>, взаимодействие с семьей)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531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Базовые национальные ценности;</a:t>
            </a:r>
          </a:p>
          <a:p>
            <a:r>
              <a:rPr lang="ru-RU" b="1" dirty="0" smtClean="0"/>
              <a:t>Ключевые воспитательные задачи;</a:t>
            </a:r>
          </a:p>
          <a:p>
            <a:r>
              <a:rPr lang="ru-RU" b="1" dirty="0" smtClean="0"/>
              <a:t>Система воспитательных мероприятий для освоения на практике полученных знаний; </a:t>
            </a:r>
          </a:p>
          <a:p>
            <a:r>
              <a:rPr lang="ru-RU" b="1" dirty="0" smtClean="0"/>
              <a:t>Целостная образовательная среда с учетом региональной и этнической специфики;</a:t>
            </a:r>
          </a:p>
          <a:p>
            <a:r>
              <a:rPr lang="ru-RU" b="1" dirty="0" smtClean="0"/>
              <a:t>Перечень планируемых результатов (модели поведения, социальные и личные компетенции) </a:t>
            </a:r>
          </a:p>
          <a:p>
            <a:r>
              <a:rPr lang="ru-RU" b="1" dirty="0" smtClean="0"/>
              <a:t>Формы организации работы;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1834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Программа формирования экологической культуры и безопасного образа жизни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9715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Безопасное поведение в природе и быту, навыки поведения в ЧС;</a:t>
            </a:r>
          </a:p>
          <a:p>
            <a:r>
              <a:rPr lang="ru-RU" b="1" dirty="0" smtClean="0"/>
              <a:t>Организация </a:t>
            </a:r>
            <a:r>
              <a:rPr lang="ru-RU" b="1" dirty="0" err="1" smtClean="0"/>
              <a:t>здоровьесберегающего</a:t>
            </a:r>
            <a:r>
              <a:rPr lang="ru-RU" b="1" dirty="0" smtClean="0"/>
              <a:t> характера обучения и общения, забота о своем здоровье;</a:t>
            </a:r>
          </a:p>
          <a:p>
            <a:r>
              <a:rPr lang="ru-RU" b="1" dirty="0" smtClean="0"/>
              <a:t>Здоровое питание, режим дня;</a:t>
            </a:r>
          </a:p>
          <a:p>
            <a:r>
              <a:rPr lang="ru-RU" b="1" dirty="0" smtClean="0"/>
              <a:t>Бережное отношение к природе;</a:t>
            </a:r>
          </a:p>
          <a:p>
            <a:r>
              <a:rPr lang="ru-RU" b="1" dirty="0" smtClean="0"/>
              <a:t>Занятия физкультурой и спортом, профилактика…;</a:t>
            </a:r>
          </a:p>
          <a:p>
            <a:r>
              <a:rPr lang="ru-RU" b="1" dirty="0" smtClean="0"/>
              <a:t>Положительное отношение к медицине, </a:t>
            </a:r>
            <a:r>
              <a:rPr lang="ru-RU" b="1" dirty="0" err="1"/>
              <a:t>с</a:t>
            </a:r>
            <a:r>
              <a:rPr lang="ru-RU" b="1" dirty="0" err="1" smtClean="0"/>
              <a:t>амоподдержка</a:t>
            </a:r>
            <a:r>
              <a:rPr lang="ru-RU" b="1" dirty="0" smtClean="0"/>
              <a:t> собственного здоровья;</a:t>
            </a:r>
          </a:p>
          <a:p>
            <a:r>
              <a:rPr lang="ru-RU" b="1" dirty="0"/>
              <a:t>Перечень планируемых результатов (модели поведения, социальные и личные компетенции) </a:t>
            </a:r>
          </a:p>
          <a:p>
            <a:r>
              <a:rPr lang="ru-RU" b="1" dirty="0"/>
              <a:t>Формы организации работы;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41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Программы сотрудничества с семьей             (2 вариант АООП)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3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Направленность на взаимодействие родителей и специалистов организации (описание форм)</a:t>
            </a:r>
          </a:p>
          <a:p>
            <a:r>
              <a:rPr lang="ru-RU" dirty="0" smtClean="0"/>
              <a:t>Психологическая поддержка семьи</a:t>
            </a:r>
          </a:p>
          <a:p>
            <a:r>
              <a:rPr lang="ru-RU" dirty="0" smtClean="0"/>
              <a:t>Участие семьи в реализации СИПР)</a:t>
            </a:r>
          </a:p>
          <a:p>
            <a:r>
              <a:rPr lang="ru-RU" dirty="0" smtClean="0"/>
              <a:t>Обмен информацией</a:t>
            </a:r>
          </a:p>
          <a:p>
            <a:r>
              <a:rPr lang="ru-RU" dirty="0" smtClean="0"/>
              <a:t>Участие родителей во                                  внеурочной                                                деятельности)</a:t>
            </a:r>
          </a:p>
          <a:p>
            <a:endParaRPr lang="ru-RU" dirty="0"/>
          </a:p>
        </p:txBody>
      </p:sp>
      <p:pic>
        <p:nvPicPr>
          <p:cNvPr id="34818" name="Picture 2" descr="http://www.strogin.ru/picture/teatralizovannaya-rabota-so-skazko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45024"/>
            <a:ext cx="4362450" cy="295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Основной организационный механизм реализации АООП- </a:t>
            </a:r>
            <a:r>
              <a:rPr lang="ru-RU" sz="3600" b="1" dirty="0" smtClean="0">
                <a:solidFill>
                  <a:srgbClr val="FF0000"/>
                </a:solidFill>
              </a:rPr>
              <a:t>учебный план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Как часть, формируемая образовательной организацией – </a:t>
            </a:r>
            <a:r>
              <a:rPr lang="ru-RU" b="1" dirty="0" smtClean="0">
                <a:solidFill>
                  <a:srgbClr val="FF0000"/>
                </a:solidFill>
              </a:rPr>
              <a:t>ВНЕУРОЧНАЯ ДЕЯТЕЛЬНОСТЬ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Разрабатывается самостоятельно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guo-korkino.ucoz.ru/_nw/1/406457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924944"/>
            <a:ext cx="3600400" cy="2664296"/>
          </a:xfrm>
          <a:prstGeom prst="rect">
            <a:avLst/>
          </a:prstGeom>
          <a:noFill/>
        </p:spPr>
      </p:pic>
      <p:pic>
        <p:nvPicPr>
          <p:cNvPr id="29700" name="Picture 4" descr="http://images.sciencedaily.com/2012/02/120217101906_1_900x6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924944"/>
            <a:ext cx="4032450" cy="2688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132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«внеурочная деятельность</a:t>
            </a:r>
            <a:r>
              <a:rPr lang="ru-RU" dirty="0" smtClean="0"/>
              <a:t>»  </a:t>
            </a:r>
            <a:r>
              <a:rPr lang="ru-RU" b="1" dirty="0" smtClean="0"/>
              <a:t>«воспитание»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808"/>
                <a:gridCol w="4042792"/>
              </a:tblGrid>
              <a:tr h="4968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воспитательная деятельность,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направленная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развитие, саморазвитие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воспитание и самовоспитание личности, проводимая классными руководителями, учителями-предметниками, педагогами дополнительного образования, воспитателями с учащимися школы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после уроков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деятельность, направленная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развитие личности, создание условий для самоопределения и социализации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обучающегося на основе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социокультурных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, духовно-нравственных ценностей и принятых в обществе правил и норм поведения в интересах человека, семьи, общества и государства.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92211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«внеурочная деятельность</a:t>
            </a:r>
            <a:r>
              <a:rPr lang="ru-RU" sz="3600" dirty="0" smtClean="0"/>
              <a:t>»  </a:t>
            </a:r>
            <a:r>
              <a:rPr lang="ru-RU" sz="3600" b="1" dirty="0" smtClean="0"/>
              <a:t>«воспитание»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052736"/>
          <a:ext cx="8219256" cy="580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4258816"/>
              </a:tblGrid>
              <a:tr h="5805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Направлена на </a:t>
                      </a:r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достижение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результатов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освоения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адаптированной основной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образовательной программы-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личностных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 базовых учебных действий.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Направлена на </a:t>
                      </a:r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развитие личности,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создание условий для самоопределения и социализации обучающегося на основе </a:t>
                      </a:r>
                      <a:r>
                        <a:rPr lang="ru-RU" sz="28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социокультурных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духовно-нравственных ценностей и принятых в обществе правил и норм поведения в интересах человека, семьи, общества и государства.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«внеурочная деятельность</a:t>
            </a:r>
            <a:r>
              <a:rPr lang="ru-RU" sz="3600" dirty="0" smtClean="0"/>
              <a:t>»  </a:t>
            </a:r>
            <a:r>
              <a:rPr lang="ru-RU" sz="3600" b="1" dirty="0" smtClean="0"/>
              <a:t>«воспитание»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8"/>
                <a:gridCol w="4402832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Является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обязательной для образовательного учреждения,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входит  в АООП. </a:t>
                      </a:r>
                      <a:r>
                        <a:rPr lang="ru-RU" altLang="ru-RU" sz="2800" dirty="0" smtClean="0"/>
                        <a:t>Организационный механизм реализации ООП 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рассматривается как </a:t>
                      </a:r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компонента педагогического процесса в каждом ОУ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Охватывает </a:t>
                      </a:r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 составляющие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образовательной системы школы, направлена на реализацию государственного  заказа на качественное и доступное образование».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Современное содержание воспитательного процесса в соответствии с требованиями ФГОС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portal - Тюменский Государственный Нефтегазовый Университ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139952" cy="2942323"/>
          </a:xfrm>
          <a:prstGeom prst="rect">
            <a:avLst/>
          </a:prstGeom>
          <a:noFill/>
        </p:spPr>
      </p:pic>
      <p:pic>
        <p:nvPicPr>
          <p:cNvPr id="9218" name="Picture 2" descr="http://lib.podelise.ru/tw_files2/urls_129/3/d-2202/2202_html_4d823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57599"/>
            <a:ext cx="4267200" cy="3200401"/>
          </a:xfrm>
          <a:prstGeom prst="rect">
            <a:avLst/>
          </a:prstGeom>
          <a:noFill/>
        </p:spPr>
      </p:pic>
      <p:pic>
        <p:nvPicPr>
          <p:cNvPr id="9220" name="Picture 4" descr="http://wiki.obr55.ru/images/thumb/7/70/Informatika_005_1.jpg/800px-Informatika_005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4031686"/>
            <a:ext cx="3768419" cy="2826314"/>
          </a:xfrm>
          <a:prstGeom prst="rect">
            <a:avLst/>
          </a:prstGeom>
          <a:noFill/>
        </p:spPr>
      </p:pic>
      <p:pic>
        <p:nvPicPr>
          <p:cNvPr id="9222" name="Picture 6" descr="http://dd3.omsk.obr55.ru/images/patriotizm/patriotizm-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1340768"/>
            <a:ext cx="4392488" cy="2988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Определяем свой личный уровень компетентности в вопросе современного содержания ВД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Впервые слышу об этом понятии.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Немного пониманию, некоторая терминология непонятна</a:t>
            </a:r>
          </a:p>
          <a:p>
            <a:pPr marL="514350" indent="-514350">
              <a:buAutoNum type="arabicPeriod"/>
            </a:pPr>
            <a:r>
              <a:rPr lang="ru-RU" dirty="0" smtClean="0"/>
              <a:t>Знаю, ориентируюсь в понятиях, но не уверен, что это современное содержание ВД</a:t>
            </a:r>
          </a:p>
          <a:p>
            <a:pPr marL="514350" indent="-514350">
              <a:buAutoNum type="arabicPeriod"/>
            </a:pPr>
            <a:r>
              <a:rPr lang="ru-RU" dirty="0" smtClean="0"/>
              <a:t>Знаю , уверен в своем понимании современного содержания ВД в условия реализации ФГОС 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55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Содержание.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075240" cy="381642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Роль воспитания в достижении основного результата  в свете требований  </a:t>
            </a:r>
            <a:r>
              <a:rPr lang="ru-RU" b="1" dirty="0"/>
              <a:t>ФГОС </a:t>
            </a:r>
            <a:r>
              <a:rPr lang="ru-RU" b="1" dirty="0" smtClean="0"/>
              <a:t> </a:t>
            </a:r>
            <a:r>
              <a:rPr lang="ru-RU" b="1" dirty="0"/>
              <a:t>обучающихся </a:t>
            </a:r>
            <a:r>
              <a:rPr lang="ru-RU" b="1" dirty="0" smtClean="0"/>
              <a:t>с интеллектуальными нарушениями.</a:t>
            </a:r>
          </a:p>
          <a:p>
            <a:pPr marL="514350" indent="-514350">
              <a:buAutoNum type="arabicPeriod"/>
            </a:pPr>
            <a:r>
              <a:rPr lang="ru-RU" b="1" dirty="0"/>
              <a:t>Современное содержание </a:t>
            </a:r>
            <a:r>
              <a:rPr lang="ru-RU" b="1" dirty="0" smtClean="0"/>
              <a:t>ВД.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Проектирование                                             </a:t>
            </a:r>
            <a:r>
              <a:rPr lang="ru-RU" b="1" dirty="0"/>
              <a:t>моделей </a:t>
            </a:r>
            <a:r>
              <a:rPr lang="ru-RU" b="1" dirty="0" smtClean="0"/>
              <a:t>                                                      внеурочной                                                   деятельности.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http://training8.ru/sites/default/files/styles/filter941x470/public/illustrarion/pic1001_.jpg?itok=DlMMqWF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43" y="3573016"/>
            <a:ext cx="5070457" cy="2996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63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Направления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развития личности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b="1" dirty="0" smtClean="0"/>
              <a:t>духовно-нравственное как методологическая основа …</a:t>
            </a:r>
          </a:p>
          <a:p>
            <a:r>
              <a:rPr lang="ru-RU" altLang="ru-RU" sz="2000" b="1" dirty="0" smtClean="0"/>
              <a:t>Спортивно-оздоровительное, </a:t>
            </a:r>
          </a:p>
          <a:p>
            <a:r>
              <a:rPr lang="ru-RU" altLang="ru-RU" sz="2000" b="1" dirty="0" smtClean="0"/>
              <a:t>Социальное, </a:t>
            </a:r>
          </a:p>
          <a:p>
            <a:r>
              <a:rPr lang="ru-RU" altLang="ru-RU" sz="2000" b="1" dirty="0" smtClean="0"/>
              <a:t>Общеинтеллектуальное, </a:t>
            </a:r>
          </a:p>
          <a:p>
            <a:r>
              <a:rPr lang="ru-RU" altLang="ru-RU" sz="2000" b="1" dirty="0" smtClean="0"/>
              <a:t>Общекультурное</a:t>
            </a:r>
          </a:p>
          <a:p>
            <a:pPr>
              <a:buNone/>
            </a:pPr>
            <a:endParaRPr lang="ru-RU" altLang="ru-RU" dirty="0" smtClean="0"/>
          </a:p>
          <a:p>
            <a:endParaRPr lang="ru-RU" dirty="0"/>
          </a:p>
        </p:txBody>
      </p:sp>
      <p:pic>
        <p:nvPicPr>
          <p:cNvPr id="9222" name="Picture 6" descr="Дополнительное образ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240360" cy="1700808"/>
          </a:xfrm>
          <a:prstGeom prst="rect">
            <a:avLst/>
          </a:prstGeom>
          <a:noFill/>
        </p:spPr>
      </p:pic>
      <p:pic>
        <p:nvPicPr>
          <p:cNvPr id="9224" name="Picture 8" descr="Рабочая программа внеурочная деятельность в начальной школе по фгос - Большой архив учеб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474468" cy="3140968"/>
          </a:xfrm>
          <a:prstGeom prst="rect">
            <a:avLst/>
          </a:prstGeom>
          <a:noFill/>
        </p:spPr>
      </p:pic>
      <p:pic>
        <p:nvPicPr>
          <p:cNvPr id="8" name="Picture 2" descr="Внеурочная деятельность в начальной школ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060848"/>
            <a:ext cx="4932040" cy="3312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Направления и виды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внеурочной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81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Направления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Виды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Здоровьесберегающее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Нравственное и духовное;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Интеллектуальное;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Гражданско-патриотическое;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Экологическое;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Правовое и культура безопасности;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Социо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медиакультурное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Коммуникативная культура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Воспитание семейных ценностей;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Культуротворческое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эстетическое;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Положительное отношение к труду и творчеству;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Игровая;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Познавательная;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Проблемно-ценностное общение;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Досугово-развлекательная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деятельность (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досуговое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общение);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Художественное творчество;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Социальное творчество (социально преобразующая добровольческая деятельность);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Техническое творчество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Трудовая (производственная) деятельность;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Спортивно-оздоровительная деятельность;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Туристско-краеведческая деятельность;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Проектная</a:t>
                      </a:r>
                    </a:p>
                  </a:txBody>
                  <a:tcPr marT="45721" marB="4572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Формы внеурочной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Кружки дополнительного образования</a:t>
            </a:r>
          </a:p>
          <a:p>
            <a:r>
              <a:rPr lang="ru-RU" b="1" dirty="0" smtClean="0"/>
              <a:t>художественные студии,</a:t>
            </a:r>
          </a:p>
          <a:p>
            <a:r>
              <a:rPr lang="ru-RU" b="1" dirty="0" smtClean="0"/>
              <a:t>спортивные клубы и секции,</a:t>
            </a:r>
          </a:p>
          <a:p>
            <a:r>
              <a:rPr lang="ru-RU" b="1" dirty="0" smtClean="0"/>
              <a:t>детские общественные организации, клубы </a:t>
            </a:r>
          </a:p>
          <a:p>
            <a:r>
              <a:rPr lang="ru-RU" b="1" dirty="0" smtClean="0"/>
              <a:t>краеведческая работа, </a:t>
            </a:r>
          </a:p>
          <a:p>
            <a:r>
              <a:rPr lang="ru-RU" b="1" dirty="0" smtClean="0"/>
              <a:t>конкурсы                   олимпиады,</a:t>
            </a:r>
          </a:p>
          <a:p>
            <a:r>
              <a:rPr lang="ru-RU" b="1" dirty="0" smtClean="0"/>
              <a:t>поисковые  исследования, </a:t>
            </a:r>
          </a:p>
          <a:p>
            <a:r>
              <a:rPr lang="ru-RU" b="1" dirty="0" smtClean="0"/>
              <a:t>Общественно-полезные  практики, </a:t>
            </a:r>
          </a:p>
          <a:p>
            <a:r>
              <a:rPr lang="ru-RU" b="1" dirty="0" err="1" smtClean="0"/>
              <a:t>Квест-игры</a:t>
            </a:r>
            <a:r>
              <a:rPr lang="ru-RU" b="1" dirty="0" smtClean="0"/>
              <a:t>                 веревочный курс</a:t>
            </a:r>
          </a:p>
          <a:p>
            <a:r>
              <a:rPr lang="ru-RU" b="1" dirty="0" smtClean="0"/>
              <a:t>Игровое проектирование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714375"/>
            <a:ext cx="8229600" cy="714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УРОВНИ ВОСПИТАТЕЛЬНЫХ РЕЗУЛЬТАТОВ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571625"/>
            <a:ext cx="4000500" cy="4943475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b="1" i="1" dirty="0" smtClean="0">
                <a:latin typeface="Times New Roman" pitchFamily="18" charset="0"/>
              </a:rPr>
              <a:t>Первый уровень </a:t>
            </a:r>
            <a:r>
              <a:rPr lang="ru-RU" sz="2400" dirty="0" smtClean="0">
                <a:latin typeface="Times New Roman" pitchFamily="18" charset="0"/>
              </a:rPr>
              <a:t>– приобретение школьником социального знания (знания об общественных нормах,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   об устройстве общества,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   о социально одобряемых и неодобряемых формах поведения в обществе и т.д.)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   </a:t>
            </a:r>
            <a:endParaRPr lang="ru-RU" sz="2400" i="1" dirty="0" smtClean="0">
              <a:latin typeface="Times New Roman" pitchFamily="18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0" y="1557338"/>
            <a:ext cx="33940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1" i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461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3" y="0"/>
            <a:ext cx="30559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2"/>
          <p:cNvSpPr txBox="1">
            <a:spLocks noRot="1" noChangeArrowheads="1"/>
          </p:cNvSpPr>
          <p:nvPr/>
        </p:nvSpPr>
        <p:spPr bwMode="auto">
          <a:xfrm>
            <a:off x="914400" y="5572125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400" b="1" i="1" dirty="0">
                <a:solidFill>
                  <a:srgbClr val="1818FF"/>
                </a:solidFill>
                <a:latin typeface="Times New Roman" pitchFamily="18" charset="0"/>
              </a:rPr>
              <a:t>Достигается во взаимодействии со взрослым (педагогом)</a:t>
            </a:r>
          </a:p>
        </p:txBody>
      </p:sp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700213"/>
            <a:ext cx="490696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14375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УРОВНИ ВОСПИТАТЕЛЬНЫХ РЕЗУЛЬТАТОВ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857375"/>
            <a:ext cx="3106737" cy="41052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400" b="1" i="1" dirty="0" smtClean="0">
                <a:latin typeface="Times New Roman" pitchFamily="18" charset="0"/>
              </a:rPr>
              <a:t>Второй уровень </a:t>
            </a:r>
            <a:r>
              <a:rPr lang="ru-RU" sz="2400" dirty="0" smtClean="0">
                <a:latin typeface="Times New Roman" pitchFamily="18" charset="0"/>
              </a:rPr>
              <a:t>– получение школьником опыта переживания и  позитивного отношения к базовым ценностям общества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 i="1" dirty="0" smtClean="0">
              <a:latin typeface="Times New Roman" pitchFamily="18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427538" y="1628775"/>
            <a:ext cx="36099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1" i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1628775"/>
            <a:ext cx="564356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stand_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8063" y="0"/>
            <a:ext cx="30559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914400" y="571500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ru-RU" sz="2400" b="1" i="1" kern="0" dirty="0">
                <a:latin typeface="Times New Roman" pitchFamily="18" charset="0"/>
                <a:ea typeface="+mj-ea"/>
                <a:cs typeface="+mj-cs"/>
              </a:rPr>
              <a:t>Достигается в дружественной детской среде (коллективе</a:t>
            </a:r>
            <a:r>
              <a:rPr lang="ru-RU" sz="2400" b="1" i="1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692150"/>
            <a:ext cx="8229600" cy="785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УРОВНИ ВОСПИТАТЕЛЬНЫХ РЕЗУЛЬТАТОВ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60575"/>
            <a:ext cx="3024187" cy="32686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400" b="1" i="1" dirty="0" smtClean="0">
                <a:latin typeface="Times New Roman" pitchFamily="18" charset="0"/>
              </a:rPr>
              <a:t>Третий уровень </a:t>
            </a:r>
            <a:r>
              <a:rPr lang="ru-RU" sz="2400" dirty="0" smtClean="0">
                <a:latin typeface="Times New Roman" pitchFamily="18" charset="0"/>
              </a:rPr>
              <a:t>– получение школьником опыта самостоятельного общественного действия</a:t>
            </a:r>
          </a:p>
          <a:p>
            <a:pPr eaLnBrk="1" hangingPunct="1">
              <a:defRPr/>
            </a:pPr>
            <a:endParaRPr lang="ru-RU" sz="2400" dirty="0" smtClean="0"/>
          </a:p>
        </p:txBody>
      </p:sp>
      <p:pic>
        <p:nvPicPr>
          <p:cNvPr id="21508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3" y="0"/>
            <a:ext cx="30559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"/>
          <p:cNvSpPr txBox="1">
            <a:spLocks noRot="1" noChangeArrowheads="1"/>
          </p:cNvSpPr>
          <p:nvPr/>
        </p:nvSpPr>
        <p:spPr bwMode="auto">
          <a:xfrm>
            <a:off x="914400" y="571500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400" b="1" i="1" dirty="0">
                <a:latin typeface="Times New Roman" pitchFamily="18" charset="0"/>
              </a:rPr>
              <a:t>Достигается во взаимодействии с </a:t>
            </a:r>
          </a:p>
          <a:p>
            <a:pPr algn="r"/>
            <a:r>
              <a:rPr lang="ru-RU" sz="2400" b="1" i="1" dirty="0">
                <a:latin typeface="Times New Roman" pitchFamily="18" charset="0"/>
              </a:rPr>
              <a:t>социальными субъектами</a:t>
            </a:r>
          </a:p>
        </p:txBody>
      </p:sp>
      <p:pic>
        <p:nvPicPr>
          <p:cNvPr id="2151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628775"/>
            <a:ext cx="58324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pPr algn="r"/>
            <a:r>
              <a:rPr lang="ru-RU" sz="3200" b="1" dirty="0"/>
              <a:t>Из </a:t>
            </a:r>
            <a:r>
              <a:rPr lang="ru-RU" sz="3200" b="1" dirty="0" smtClean="0"/>
              <a:t>Стратегии </a:t>
            </a:r>
            <a:r>
              <a:rPr lang="ru-RU" sz="3200" b="1" dirty="0"/>
              <a:t>развития воспитания в Российской Федерации </a:t>
            </a:r>
            <a:r>
              <a:rPr lang="ru-RU" sz="3200" b="1" dirty="0" smtClean="0"/>
              <a:t>до 2025 г.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Обновление </a:t>
            </a:r>
            <a:r>
              <a:rPr lang="ru-RU" b="1" dirty="0">
                <a:solidFill>
                  <a:srgbClr val="FF0000"/>
                </a:solidFill>
              </a:rPr>
              <a:t>воспитательного процесса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Гражданское </a:t>
            </a:r>
            <a:r>
              <a:rPr lang="ru-RU" dirty="0"/>
              <a:t>и патриотическое воспитание</a:t>
            </a:r>
          </a:p>
          <a:p>
            <a:r>
              <a:rPr lang="ru-RU" dirty="0"/>
              <a:t>Духовное и нравственное воспитание</a:t>
            </a:r>
          </a:p>
          <a:p>
            <a:r>
              <a:rPr lang="ru-RU" dirty="0"/>
              <a:t>Приобщение детей к культурному наследию (музейная и театральная педагогика)</a:t>
            </a:r>
          </a:p>
          <a:p>
            <a:r>
              <a:rPr lang="ru-RU" dirty="0"/>
              <a:t>Популяризация научных знаний</a:t>
            </a:r>
          </a:p>
          <a:p>
            <a:r>
              <a:rPr lang="ru-RU" dirty="0"/>
              <a:t>Физическое развитие и культура </a:t>
            </a:r>
            <a:r>
              <a:rPr lang="ru-RU" dirty="0" smtClean="0"/>
              <a:t>здоровья</a:t>
            </a:r>
            <a:endParaRPr lang="ru-RU" dirty="0"/>
          </a:p>
          <a:p>
            <a:r>
              <a:rPr lang="ru-RU" dirty="0"/>
              <a:t>Трудовое воспитание и профессиональное самоопределение</a:t>
            </a:r>
          </a:p>
          <a:p>
            <a:r>
              <a:rPr lang="ru-RU" dirty="0"/>
              <a:t>Экологическое </a:t>
            </a:r>
            <a:r>
              <a:rPr lang="ru-RU" dirty="0" smtClean="0"/>
              <a:t>воспитание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Развитие воспитания в системе образования:</a:t>
            </a:r>
          </a:p>
          <a:p>
            <a:r>
              <a:rPr lang="ru-RU" dirty="0"/>
              <a:t>Реализация воспитательного компонента ФГОС, поддержка программ толерантности, одаренных детей, ресурсы доп. образования, культуры, спорта;</a:t>
            </a:r>
          </a:p>
          <a:p>
            <a:r>
              <a:rPr lang="ru-RU" dirty="0"/>
              <a:t>интерес к чтению,</a:t>
            </a:r>
          </a:p>
          <a:p>
            <a:r>
              <a:rPr lang="ru-RU" dirty="0"/>
              <a:t>владения  языками и навыкам коммуникации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4" descr="МФТИ выиграл грант Правительства РФ для государственной поддержки научных исследовани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02952"/>
            <a:ext cx="1603617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44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Определяем свой личный уровень компетентности в вопросе современного содержания ВД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Впервые слышу об этом понятии.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Немного пониманию, некоторая терминология непонятна</a:t>
            </a:r>
          </a:p>
          <a:p>
            <a:pPr marL="514350" indent="-514350">
              <a:buAutoNum type="arabicPeriod"/>
            </a:pPr>
            <a:r>
              <a:rPr lang="ru-RU" dirty="0" smtClean="0"/>
              <a:t>Знаю, ориентируюсь в понятиях, но не уверен, что это современное содержание ВД</a:t>
            </a:r>
          </a:p>
          <a:p>
            <a:pPr marL="514350" indent="-514350">
              <a:buAutoNum type="arabicPeriod"/>
            </a:pPr>
            <a:r>
              <a:rPr lang="ru-RU" dirty="0" smtClean="0"/>
              <a:t>Знаю , уверен в своем понимании современного содержания ВД в условия реализации ФГОС 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55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если бы мы поняли буквально?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Реализовывали бы 5….. + 11….   + 3… + …    ИТОГО…?  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Как планировать эффективно, учитывая современные вызовы?</a:t>
            </a:r>
          </a:p>
          <a:p>
            <a:pPr marL="0" indent="0">
              <a:buNone/>
            </a:pPr>
            <a:endParaRPr lang="ru-RU" sz="2800" dirty="0" smtClean="0"/>
          </a:p>
        </p:txBody>
      </p:sp>
      <p:pic>
        <p:nvPicPr>
          <p:cNvPr id="1028" name="Picture 4" descr="http://static.diary.ru/userdir/3/2/4/2/3242696/81115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3"/>
            <a:ext cx="5646513" cy="3620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92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ВАЖНО: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Выделить в воспитательной/внеурочной  деятельности системообразующий механизм </a:t>
            </a:r>
            <a:endParaRPr lang="ru-RU" dirty="0"/>
          </a:p>
        </p:txBody>
      </p:sp>
      <p:pic>
        <p:nvPicPr>
          <p:cNvPr id="4" name="Picture 2" descr="http://xn----8sbnmjdc9ak.xn--p1ai/upload/iblock/8b8/8b8d4234ebd040eb7523a398e7e329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7632848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80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Формат конечного результата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Увидеть в текущей профессиональной деятельности  элементы ФГОС ;</a:t>
            </a:r>
          </a:p>
          <a:p>
            <a:r>
              <a:rPr lang="ru-RU" b="1" dirty="0" smtClean="0"/>
              <a:t>Определить собственные шаги «подготовки» к введению стандарта с         01 сентября 2016 года;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5060" name="Picture 4" descr="http://www.tendencias21.net/photo/art/grande/3133888-44779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27576" y="980728"/>
            <a:ext cx="3816424" cy="2664296"/>
          </a:xfrm>
          <a:prstGeom prst="rect">
            <a:avLst/>
          </a:prstGeom>
          <a:noFill/>
        </p:spPr>
      </p:pic>
      <p:pic>
        <p:nvPicPr>
          <p:cNvPr id="7" name="Picture 4" descr="http://www.spravda.ru/wp-content/uploads/2015/09/ba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3884900"/>
            <a:ext cx="3922039" cy="2613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Модели </a:t>
            </a:r>
            <a:br>
              <a:rPr lang="ru-RU" b="1" dirty="0" smtClean="0"/>
            </a:br>
            <a:r>
              <a:rPr lang="ru-RU" b="1" dirty="0" smtClean="0"/>
              <a:t>внеурочной</a:t>
            </a:r>
            <a:br>
              <a:rPr lang="ru-RU" b="1" dirty="0" smtClean="0"/>
            </a:br>
            <a:r>
              <a:rPr lang="ru-RU" b="1" dirty="0" smtClean="0"/>
              <a:t>деятельности 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7525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Сетевого взаимодействия</a:t>
            </a:r>
          </a:p>
          <a:p>
            <a:pPr>
              <a:buNone/>
            </a:pPr>
            <a:r>
              <a:rPr lang="ru-RU" dirty="0" smtClean="0"/>
              <a:t>Системообразующая деятельность (спорт, художественное направление, музейная педагогика, вертикальная педагогика</a:t>
            </a:r>
            <a:r>
              <a:rPr lang="ru-RU" dirty="0"/>
              <a:t>,</a:t>
            </a:r>
            <a:r>
              <a:rPr lang="ru-RU" dirty="0" smtClean="0"/>
              <a:t> военно-патриотическое, проектная, краеведение)</a:t>
            </a:r>
          </a:p>
          <a:p>
            <a:pPr>
              <a:buNone/>
            </a:pPr>
            <a:r>
              <a:rPr lang="ru-RU" dirty="0" smtClean="0"/>
              <a:t>Организация воспитательных событий                              (игровое проектирование)</a:t>
            </a:r>
          </a:p>
          <a:p>
            <a:pPr>
              <a:buNone/>
            </a:pPr>
            <a:r>
              <a:rPr lang="ru-RU" dirty="0" smtClean="0"/>
              <a:t>Организация клубов, общественных                                     детских организаций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ОСНОВА ПРОЕКТИРОВАНИЯ ПРОГРАММ  - </a:t>
            </a:r>
          </a:p>
          <a:p>
            <a:pPr algn="ctr">
              <a:buNone/>
            </a:pPr>
            <a:r>
              <a:rPr lang="ru-RU" b="1" dirty="0" smtClean="0"/>
              <a:t>  5 направлений  личности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portal - Тюменский Государственный Нефтегазовый Университет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152" y="1"/>
            <a:ext cx="3203848" cy="2276871"/>
          </a:xfrm>
          <a:prstGeom prst="rect">
            <a:avLst/>
          </a:prstGeom>
          <a:noFill/>
        </p:spPr>
      </p:pic>
      <p:pic>
        <p:nvPicPr>
          <p:cNvPr id="1028" name="Picture 4" descr="Архив материалов - Mетодический центр образования Аткарского район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3608440"/>
            <a:ext cx="1979712" cy="1531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16632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Проектирование  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://muzeyrs.ucoz.ru/_ph/1/575147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480104" cy="2984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s00.infourok.ru/images/doc/131/152626/img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78064"/>
            <a:ext cx="4536504" cy="3779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radiobajka.pl/wp-content/uploads/2015/01/ferie-mek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4" y="3865073"/>
            <a:ext cx="4176464" cy="2777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30.olx.by/images_slandoby/67621325_2_1000x700_trebuetsya-pomoschnik-obrazovatelnyy-seminar-au-pairby-fotografii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292" y="620688"/>
            <a:ext cx="3937903" cy="2620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109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341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Проектируем программу внеурочной деятельности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Задания </a:t>
            </a:r>
            <a:r>
              <a:rPr lang="ru-RU" b="1" dirty="0"/>
              <a:t>проектным </a:t>
            </a:r>
            <a:r>
              <a:rPr lang="ru-RU" b="1" dirty="0" smtClean="0"/>
              <a:t>группам: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Определить современное, яркое название.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Выделить направления деятельности с учетом 5 направлений развития личности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Наполнить содержанием направления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Представить итоговый продукт в виде интеллект-карты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6146" name="Picture 2" descr="http://lpu03.ru/wp-content/uploads/2015/06/marketingovye-akci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3059832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52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/>
              <a:t>Интеллект-карта </a:t>
            </a:r>
            <a:r>
              <a:rPr lang="ru-RU" altLang="ru-RU" dirty="0"/>
              <a:t>– инструмент проектирования </a:t>
            </a:r>
            <a:endParaRPr lang="ru-RU" altLang="ru-RU" dirty="0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ru-RU" dirty="0" smtClean="0"/>
          </a:p>
        </p:txBody>
      </p:sp>
      <p:pic>
        <p:nvPicPr>
          <p:cNvPr id="5" name="Picture 2" descr="Обучение: Июль 2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3832"/>
            <a:ext cx="72390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622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Преимущества 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AutoNum type="arabicPeriod"/>
            </a:pPr>
            <a:r>
              <a:rPr lang="ru-RU" altLang="ru-RU" dirty="0" smtClean="0"/>
              <a:t>Наглядно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ru-RU" altLang="ru-RU" dirty="0" smtClean="0"/>
              <a:t>Системно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ru-RU" altLang="ru-RU" dirty="0" smtClean="0"/>
              <a:t>Оптимально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ru-RU" altLang="ru-RU" dirty="0" smtClean="0"/>
              <a:t>Хорошо                                     воспринимается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ru-RU" altLang="ru-RU" dirty="0" smtClean="0"/>
              <a:t>Хорошо                                         запоминается 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ru-RU" altLang="ru-RU" dirty="0" smtClean="0"/>
              <a:t>Экономично </a:t>
            </a:r>
          </a:p>
          <a:p>
            <a:pPr marL="514350" indent="-514350">
              <a:buFont typeface="Wingdings" pitchFamily="2" charset="2"/>
              <a:buNone/>
            </a:pPr>
            <a:endParaRPr lang="ru-RU" altLang="ru-RU" dirty="0" smtClean="0"/>
          </a:p>
          <a:p>
            <a:pPr marL="514350" indent="-514350">
              <a:buFont typeface="Wingdings" pitchFamily="2" charset="2"/>
              <a:buAutoNum type="arabicPeriod"/>
            </a:pPr>
            <a:endParaRPr lang="ru-RU" altLang="ru-RU" dirty="0" smtClean="0"/>
          </a:p>
        </p:txBody>
      </p:sp>
      <p:pic>
        <p:nvPicPr>
          <p:cNvPr id="43012" name="Picture 2" descr="Habrahabr informatica.m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56792"/>
            <a:ext cx="464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156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Законы содержания и оформления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363272" cy="535146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 smtClean="0"/>
              <a:t>Всегда используйте центральный позитивный образ.</a:t>
            </a:r>
          </a:p>
          <a:p>
            <a:pPr>
              <a:defRPr/>
            </a:pPr>
            <a:r>
              <a:rPr lang="ru-RU" dirty="0" smtClean="0"/>
              <a:t>Чаще используйте графические образы</a:t>
            </a:r>
          </a:p>
          <a:p>
            <a:pPr>
              <a:defRPr/>
            </a:pPr>
            <a:r>
              <a:rPr lang="ru-RU" dirty="0" smtClean="0"/>
              <a:t>Для центрального образа используйте три и более цветов.</a:t>
            </a:r>
          </a:p>
          <a:p>
            <a:pPr>
              <a:defRPr/>
            </a:pPr>
            <a:r>
              <a:rPr lang="ru-RU" dirty="0" smtClean="0"/>
              <a:t>Используйте стрелки, когда необходимо показать связи между элементами </a:t>
            </a:r>
            <a:r>
              <a:rPr lang="ru-RU" dirty="0" err="1" smtClean="0"/>
              <a:t>интеллект-карты</a:t>
            </a:r>
            <a:r>
              <a:rPr lang="ru-RU" dirty="0" smtClean="0"/>
              <a:t>.</a:t>
            </a:r>
          </a:p>
          <a:p>
            <a:pPr>
              <a:defRPr/>
            </a:pPr>
            <a:r>
              <a:rPr lang="ru-RU" dirty="0" smtClean="0"/>
              <a:t>Используйте цвета.</a:t>
            </a:r>
          </a:p>
          <a:p>
            <a:pPr>
              <a:defRPr/>
            </a:pPr>
            <a:r>
              <a:rPr lang="ru-RU" dirty="0" smtClean="0"/>
              <a:t>Используйте кодирование информации.</a:t>
            </a:r>
          </a:p>
          <a:p>
            <a:pPr>
              <a:defRPr/>
            </a:pPr>
            <a:r>
              <a:rPr lang="ru-RU" dirty="0" smtClean="0"/>
              <a:t>Придерживайтесь принципа: по одному ключевому слову на каждую линию.</a:t>
            </a:r>
          </a:p>
          <a:p>
            <a:pPr>
              <a:defRPr/>
            </a:pPr>
            <a:r>
              <a:rPr lang="ru-RU" dirty="0" smtClean="0"/>
              <a:t>Используйте печатные буквы.</a:t>
            </a:r>
          </a:p>
          <a:p>
            <a:pPr>
              <a:defRPr/>
            </a:pPr>
            <a:r>
              <a:rPr lang="ru-RU" dirty="0" smtClean="0"/>
              <a:t>Размещайте ключевые слова над соответствующими линиями.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16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Полезные вопросы: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496"/>
          </a:xfrm>
        </p:spPr>
        <p:txBody>
          <a:bodyPr/>
          <a:lstStyle/>
          <a:p>
            <a:r>
              <a:rPr lang="ru-RU" dirty="0" smtClean="0"/>
              <a:t>Как организовать  воспитательную деятельность в 2015-2016 учебном году?</a:t>
            </a:r>
          </a:p>
          <a:p>
            <a:r>
              <a:rPr lang="ru-RU" dirty="0" smtClean="0"/>
              <a:t>Чем можно усилить воспитательную деятельность прямо сейчас?</a:t>
            </a:r>
          </a:p>
          <a:p>
            <a:r>
              <a:rPr lang="ru-RU" dirty="0" smtClean="0"/>
              <a:t>Как готовиться к введению ФГОС НОО обучающихся с ОВЗ  с 01.09.2016 г.?</a:t>
            </a:r>
          </a:p>
          <a:p>
            <a:r>
              <a:rPr lang="ru-RU" dirty="0" smtClean="0"/>
              <a:t>Кто окажет методическую помощь?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Полезные вопросы: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496"/>
          </a:xfrm>
        </p:spPr>
        <p:txBody>
          <a:bodyPr/>
          <a:lstStyle/>
          <a:p>
            <a:r>
              <a:rPr lang="ru-RU" dirty="0" smtClean="0"/>
              <a:t>Как организовать планирование воспитательной деятельности в 2015-2016 учебном году?</a:t>
            </a:r>
          </a:p>
          <a:p>
            <a:r>
              <a:rPr lang="ru-RU" dirty="0" smtClean="0"/>
              <a:t>Как готовиться к введению ФГОС обучающихся с интеллектуальными нарушениями с 01.09.2016 г.?</a:t>
            </a:r>
          </a:p>
          <a:p>
            <a:r>
              <a:rPr lang="ru-RU" dirty="0" smtClean="0"/>
              <a:t>Кто окажет методическую помощь?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8680"/>
            <a:ext cx="8229600" cy="1152128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kern="1200" dirty="0" smtClean="0">
                <a:ln w="10541" cmpd="sng">
                  <a:solidFill>
                    <a:srgbClr val="A50021"/>
                  </a:solidFill>
                  <a:prstDash val="solid"/>
                </a:ln>
                <a:solidFill>
                  <a:srgbClr val="CC3300"/>
                </a:solidFill>
                <a:latin typeface="Arial" charset="0"/>
              </a:rPr>
              <a:t>Какой фразеологизм лучше всего характеризует вашу работу сегодня? Почему?</a:t>
            </a:r>
            <a:br>
              <a:rPr lang="ru-RU" sz="3200" b="1" kern="1200" dirty="0" smtClean="0">
                <a:ln w="10541" cmpd="sng">
                  <a:solidFill>
                    <a:srgbClr val="A50021"/>
                  </a:solidFill>
                  <a:prstDash val="solid"/>
                </a:ln>
                <a:solidFill>
                  <a:srgbClr val="CC3300"/>
                </a:solidFill>
                <a:latin typeface="Arial" charset="0"/>
              </a:rPr>
            </a:br>
            <a:endParaRPr lang="ru-RU" sz="3200" kern="1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ru-RU" sz="40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Сломать голову</a:t>
            </a:r>
          </a:p>
          <a:p>
            <a:pPr algn="ctr"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ru-RU" sz="40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Хлопать ушами</a:t>
            </a:r>
          </a:p>
          <a:p>
            <a:pPr algn="ctr"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ru-RU" sz="40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Шевелить мозгами</a:t>
            </a:r>
          </a:p>
          <a:p>
            <a:pPr algn="ctr"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ru-RU" sz="40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Витать в облаках</a:t>
            </a:r>
          </a:p>
          <a:p>
            <a:pPr algn="ctr"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ru-RU" sz="40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Краем уха</a:t>
            </a:r>
          </a:p>
          <a:p>
            <a:pPr algn="ctr"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ru-RU" sz="40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Засучив рукава</a:t>
            </a:r>
          </a:p>
          <a:p>
            <a:pPr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endParaRPr lang="ru-RU" sz="4000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858218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kern="1200" dirty="0" smtClean="0">
                <a:ln w="10541" cmpd="sng">
                  <a:solidFill>
                    <a:srgbClr val="A50021"/>
                  </a:solidFill>
                  <a:prstDash val="solid"/>
                </a:ln>
                <a:solidFill>
                  <a:srgbClr val="CC3300"/>
                </a:solidFill>
                <a:latin typeface="Arial" charset="0"/>
              </a:rPr>
              <a:t>Проведи аналогию своей работы и характеризующей ее пословицы. Постарайся кратко объяснить свой выбор</a:t>
            </a:r>
            <a:r>
              <a:rPr lang="ru-RU" sz="4400" kern="12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4400" kern="1200" dirty="0" smtClean="0">
                <a:solidFill>
                  <a:schemeClr val="tx1"/>
                </a:solidFill>
                <a:latin typeface="Arial" charset="0"/>
              </a:rPr>
            </a:br>
            <a:endParaRPr lang="ru-RU" sz="4400" kern="1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507288" cy="4781128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 marL="571500" indent="-571500" eaLnBrk="1" fontAlgn="auto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32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Спящему коту мышь в рот не забежит</a:t>
            </a:r>
          </a:p>
          <a:p>
            <a:pPr marL="571500" indent="-571500" eaLnBrk="1" fontAlgn="auto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32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Есть терпенье, будет и уменье</a:t>
            </a:r>
          </a:p>
          <a:p>
            <a:pPr marL="571500" indent="-571500" eaLnBrk="1" fontAlgn="auto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32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За много не берись, а в одном отличись</a:t>
            </a:r>
          </a:p>
          <a:p>
            <a:pPr marL="571500" indent="-571500" eaLnBrk="1" fontAlgn="auto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32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Какие труды, такие и плоды</a:t>
            </a:r>
          </a:p>
          <a:p>
            <a:pPr marL="571500" indent="-571500" eaLnBrk="1" fontAlgn="auto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32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Глаза боятся, а руки делают</a:t>
            </a:r>
          </a:p>
          <a:p>
            <a:pPr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ru-RU" sz="3200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884" y="274638"/>
            <a:ext cx="5115915" cy="214625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Какой хотят видеть школу для  ребенка с интеллектуальными нарушениями родители?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://ya-roditel.ru/upload/iblock/72a/72aa7f3ed7e097daf5fbee1bfb12194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12" y="1124744"/>
            <a:ext cx="3485391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intrudsk.ru/upload/iblock/1e3/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20888"/>
            <a:ext cx="4680520" cy="411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48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400" b="1" smtClean="0">
                <a:solidFill>
                  <a:srgbClr val="FF0000"/>
                </a:solidFill>
              </a:rPr>
              <a:t>Выскажитесь одним предложением о своей работе, выбирая начало фразы </a:t>
            </a:r>
            <a:endParaRPr lang="ru-RU" altLang="ru-RU" sz="340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altLang="ru-RU" b="1" smtClean="0"/>
              <a:t>сегодня я узнал…               было интересно…</a:t>
            </a:r>
          </a:p>
          <a:p>
            <a:pPr eaLnBrk="1" hangingPunct="1">
              <a:defRPr/>
            </a:pPr>
            <a:r>
              <a:rPr lang="ru-RU" altLang="ru-RU" b="1" smtClean="0"/>
              <a:t>было трудно…                     я научился…</a:t>
            </a:r>
          </a:p>
          <a:p>
            <a:pPr eaLnBrk="1" hangingPunct="1">
              <a:defRPr/>
            </a:pPr>
            <a:r>
              <a:rPr lang="ru-RU" altLang="ru-RU" b="1" smtClean="0"/>
              <a:t>я выполнял задания…</a:t>
            </a:r>
          </a:p>
          <a:p>
            <a:pPr eaLnBrk="1" hangingPunct="1">
              <a:defRPr/>
            </a:pPr>
            <a:r>
              <a:rPr lang="ru-RU" altLang="ru-RU" b="1" smtClean="0"/>
              <a:t>я понял, что…                      теперь я могу…</a:t>
            </a:r>
          </a:p>
          <a:p>
            <a:pPr eaLnBrk="1" hangingPunct="1">
              <a:defRPr/>
            </a:pPr>
            <a:r>
              <a:rPr lang="ru-RU" altLang="ru-RU" b="1" smtClean="0"/>
              <a:t>я почувствовал, что…        я приобрел…</a:t>
            </a:r>
          </a:p>
          <a:p>
            <a:pPr eaLnBrk="1" hangingPunct="1">
              <a:defRPr/>
            </a:pPr>
            <a:r>
              <a:rPr lang="ru-RU" altLang="ru-RU" b="1" smtClean="0"/>
              <a:t>у меня получилось …         я смог…</a:t>
            </a:r>
          </a:p>
          <a:p>
            <a:pPr eaLnBrk="1" hangingPunct="1">
              <a:defRPr/>
            </a:pPr>
            <a:r>
              <a:rPr lang="ru-RU" altLang="ru-RU" b="1" smtClean="0"/>
              <a:t>я попробую…                       меня удивило…</a:t>
            </a:r>
          </a:p>
          <a:p>
            <a:pPr eaLnBrk="1" hangingPunct="1">
              <a:defRPr/>
            </a:pPr>
            <a:r>
              <a:rPr lang="ru-RU" altLang="ru-RU" b="1" smtClean="0"/>
              <a:t>мне захочется…</a:t>
            </a:r>
          </a:p>
          <a:p>
            <a:pPr eaLnBrk="1" hangingPunct="1">
              <a:defRPr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О</a:t>
            </a:r>
            <a:r>
              <a:rPr lang="ru-RU" sz="2400" b="1" dirty="0" smtClean="0"/>
              <a:t>ценка </a:t>
            </a:r>
            <a:r>
              <a:rPr lang="ru-RU" sz="2400" b="1" dirty="0"/>
              <a:t>уровня личной  удовлетворенности и получения обратной связи о качестве и результативности  </a:t>
            </a:r>
            <a:r>
              <a:rPr lang="ru-RU" sz="2400" b="1" dirty="0" smtClean="0"/>
              <a:t>семинара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1.</a:t>
            </a:r>
            <a:r>
              <a:rPr lang="ru-RU" dirty="0" smtClean="0"/>
              <a:t> </a:t>
            </a:r>
            <a:r>
              <a:rPr lang="ru-RU" b="1" dirty="0" smtClean="0"/>
              <a:t>Насколько </a:t>
            </a:r>
            <a:r>
              <a:rPr lang="ru-RU" b="1" dirty="0"/>
              <a:t>мне всё  было ясно и понятно?</a:t>
            </a:r>
          </a:p>
          <a:p>
            <a:pPr marL="0" indent="0">
              <a:buNone/>
            </a:pPr>
            <a:r>
              <a:rPr lang="ru-RU" b="1" dirty="0"/>
              <a:t>          1__2__3__4__5__6__7__8__9__10</a:t>
            </a:r>
          </a:p>
          <a:p>
            <a:pPr marL="0" indent="0">
              <a:buNone/>
            </a:pPr>
            <a:r>
              <a:rPr lang="ru-RU" b="1" dirty="0"/>
              <a:t>2.Насколько мне это было необходимо и важно? </a:t>
            </a:r>
          </a:p>
          <a:p>
            <a:pPr marL="0" indent="0">
              <a:buNone/>
            </a:pPr>
            <a:r>
              <a:rPr lang="ru-RU" b="1" dirty="0"/>
              <a:t>          1__2__3__4__5__6__7__8__9__10</a:t>
            </a:r>
          </a:p>
          <a:p>
            <a:pPr marL="0" indent="0">
              <a:buNone/>
            </a:pPr>
            <a:r>
              <a:rPr lang="ru-RU" b="1" dirty="0"/>
              <a:t>3.Насколько я оцениваю практическую ценность </a:t>
            </a:r>
            <a:r>
              <a:rPr lang="ru-RU" b="1" dirty="0" smtClean="0"/>
              <a:t>проблемно-целевого семинара?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          1__2__3__4__5__6__7__8__9__10</a:t>
            </a:r>
          </a:p>
          <a:p>
            <a:pPr marL="0" indent="0">
              <a:buNone/>
            </a:pPr>
            <a:r>
              <a:rPr lang="ru-RU" b="1" dirty="0"/>
              <a:t>4.Насколько я  готов использовать полученные знания в своей жизни?</a:t>
            </a:r>
          </a:p>
          <a:p>
            <a:pPr marL="0" indent="0">
              <a:buNone/>
            </a:pPr>
            <a:r>
              <a:rPr lang="ru-RU" b="1" dirty="0"/>
              <a:t>          1__2__3__4__5__6__7__8__9__10</a:t>
            </a:r>
          </a:p>
          <a:p>
            <a:pPr marL="0" indent="0">
              <a:buNone/>
            </a:pPr>
            <a:r>
              <a:rPr lang="ru-RU" b="1" dirty="0"/>
              <a:t>5.Насколько мне нужна </a:t>
            </a:r>
            <a:r>
              <a:rPr lang="ru-RU" b="1" dirty="0" smtClean="0"/>
              <a:t>методическая помощь?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          1__2__3__4__5__6__7__8__9__10.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92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r" eaLnBrk="1" hangingPunct="1"/>
            <a:r>
              <a:rPr lang="ru-RU" altLang="ru-RU" b="1" i="1" smtClean="0">
                <a:solidFill>
                  <a:srgbClr val="FF0000"/>
                </a:solidFill>
              </a:rPr>
              <a:t>Учиться и учить эффективно!</a:t>
            </a:r>
          </a:p>
        </p:txBody>
      </p:sp>
      <p:sp>
        <p:nvSpPr>
          <p:cNvPr id="5120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04" name="Picture 2" descr="http://admmegion.ru/upload/iblock/1a3/uchitel_uchitsya_vsyu_zhizn.flv.1363058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350" y="2609850"/>
            <a:ext cx="55816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 descr="http://1sg.ru/content/img_cache/jornal_big/photo_albums/fdcb5ec9de83c58f16cd86f7cef9bde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1196975"/>
            <a:ext cx="35290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Цель и  основной результат образования – общекультурное и личностное развитие ребенка с интеллектуальными нарушениями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2466" name="Picture 2" descr="http://www.detskiydom.ru/file/ourhome_17/image_2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632848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96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4000" b="1" dirty="0" smtClean="0"/>
              <a:t>Задачи образования </a:t>
            </a:r>
            <a:br>
              <a:rPr lang="ru-RU" sz="4000" b="1" dirty="0" smtClean="0"/>
            </a:br>
            <a:r>
              <a:rPr lang="ru-RU" sz="4000" b="1" dirty="0" smtClean="0"/>
              <a:t>обучающихся с ОВЗ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Формирование </a:t>
            </a:r>
            <a:r>
              <a:rPr lang="ru-RU" b="1" dirty="0" smtClean="0"/>
              <a:t>общей культуры </a:t>
            </a:r>
            <a:r>
              <a:rPr lang="ru-RU" dirty="0" smtClean="0"/>
              <a:t>для разностороннего развития личности;</a:t>
            </a:r>
          </a:p>
          <a:p>
            <a:r>
              <a:rPr lang="ru-RU" dirty="0" smtClean="0"/>
              <a:t>Укрепление психического и физического </a:t>
            </a:r>
            <a:r>
              <a:rPr lang="ru-RU" b="1" dirty="0" smtClean="0"/>
              <a:t>здоровья</a:t>
            </a:r>
            <a:r>
              <a:rPr lang="ru-RU" dirty="0" smtClean="0"/>
              <a:t>, социального и эмоционального </a:t>
            </a:r>
            <a:r>
              <a:rPr lang="ru-RU" b="1" dirty="0" smtClean="0"/>
              <a:t>благополучия;</a:t>
            </a:r>
          </a:p>
          <a:p>
            <a:r>
              <a:rPr lang="ru-RU" dirty="0" smtClean="0"/>
              <a:t>… основ </a:t>
            </a:r>
            <a:r>
              <a:rPr lang="ru-RU" b="1" dirty="0" smtClean="0"/>
              <a:t>гражданской идентичности </a:t>
            </a:r>
            <a:r>
              <a:rPr lang="ru-RU" dirty="0" smtClean="0"/>
              <a:t>в соответствии с   ценностями;</a:t>
            </a:r>
          </a:p>
          <a:p>
            <a:r>
              <a:rPr lang="ru-RU" b="1" dirty="0" smtClean="0"/>
              <a:t> ….</a:t>
            </a:r>
            <a:r>
              <a:rPr lang="ru-RU" dirty="0" smtClean="0"/>
              <a:t>основ </a:t>
            </a:r>
            <a:r>
              <a:rPr lang="ru-RU" b="1" dirty="0" smtClean="0">
                <a:solidFill>
                  <a:srgbClr val="FF0000"/>
                </a:solidFill>
              </a:rPr>
              <a:t>учебной деятельности</a:t>
            </a:r>
            <a:r>
              <a:rPr lang="ru-RU" b="1" dirty="0" smtClean="0"/>
              <a:t>;</a:t>
            </a:r>
          </a:p>
          <a:p>
            <a:r>
              <a:rPr lang="ru-RU" dirty="0" smtClean="0"/>
              <a:t>Обеспечение </a:t>
            </a:r>
            <a:r>
              <a:rPr lang="ru-RU" b="1" dirty="0" smtClean="0">
                <a:solidFill>
                  <a:srgbClr val="FF0000"/>
                </a:solidFill>
              </a:rPr>
              <a:t> вариативности  образования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Развитие  </a:t>
            </a:r>
            <a:r>
              <a:rPr lang="ru-RU" b="1" dirty="0" smtClean="0"/>
              <a:t>творческих способностей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….</a:t>
            </a:r>
            <a:r>
              <a:rPr lang="ru-RU" b="1" dirty="0" smtClean="0"/>
              <a:t>социокультурной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FF0000"/>
                </a:solidFill>
              </a:rPr>
              <a:t>образовательной</a:t>
            </a:r>
            <a:r>
              <a:rPr lang="ru-RU" dirty="0" smtClean="0"/>
              <a:t> среды; </a:t>
            </a:r>
          </a:p>
          <a:p>
            <a:endParaRPr lang="ru-RU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2050" name="Picture 2" descr="http://zavodschool.ucoz.ru/fg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2854919" cy="1449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36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Какие программы воспитания существуют в вашей образовательной организации?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sholsdora.ucoz.ru/programma/knizhk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3200400" cy="3533776"/>
          </a:xfrm>
          <a:prstGeom prst="rect">
            <a:avLst/>
          </a:prstGeom>
          <a:noFill/>
        </p:spPr>
      </p:pic>
      <p:pic>
        <p:nvPicPr>
          <p:cNvPr id="17412" name="Picture 4" descr="http://mypresentation.ru/documents/fe5bb99b493a307a8a123c266c34008a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00808"/>
            <a:ext cx="5148064" cy="3861048"/>
          </a:xfrm>
          <a:prstGeom prst="rect">
            <a:avLst/>
          </a:prstGeom>
          <a:noFill/>
        </p:spPr>
      </p:pic>
      <p:pic>
        <p:nvPicPr>
          <p:cNvPr id="17414" name="Picture 6" descr="http://musicshop.ucoz.ru/_pu/11/6406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715434"/>
            <a:ext cx="2288178" cy="214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Разделите предложенные понятия  на группы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5900" b="1" i="1" dirty="0" smtClean="0"/>
              <a:t>                                                      </a:t>
            </a:r>
            <a:r>
              <a:rPr lang="ru-RU" sz="6200" b="1" i="1" dirty="0" smtClean="0"/>
              <a:t>Внеурочная деятельность</a:t>
            </a:r>
          </a:p>
          <a:p>
            <a:pPr>
              <a:buNone/>
            </a:pPr>
            <a:r>
              <a:rPr lang="ru-RU" sz="6200" b="1" dirty="0" smtClean="0">
                <a:solidFill>
                  <a:srgbClr val="FF0000"/>
                </a:solidFill>
              </a:rPr>
              <a:t>Программа духовно-нравственного воспитания и развития личности </a:t>
            </a:r>
          </a:p>
          <a:p>
            <a:pPr>
              <a:buNone/>
            </a:pPr>
            <a:r>
              <a:rPr lang="ru-RU" sz="6200" b="1" dirty="0" smtClean="0"/>
              <a:t>                                                                    </a:t>
            </a:r>
          </a:p>
          <a:p>
            <a:pPr>
              <a:buNone/>
            </a:pPr>
            <a:r>
              <a:rPr lang="ru-RU" sz="62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Программа формирования экологической культуры </a:t>
            </a:r>
          </a:p>
          <a:p>
            <a:pPr>
              <a:buNone/>
            </a:pPr>
            <a:r>
              <a:rPr lang="ru-RU" sz="6200" b="1" dirty="0" smtClean="0"/>
              <a:t>5 направлений развития личности</a:t>
            </a:r>
          </a:p>
          <a:p>
            <a:pPr>
              <a:buNone/>
            </a:pPr>
            <a:r>
              <a:rPr lang="ru-RU" sz="6200" b="1" dirty="0" smtClean="0"/>
              <a:t>                                                          Программа сотрудничества с семьей</a:t>
            </a:r>
          </a:p>
          <a:p>
            <a:pPr>
              <a:buNone/>
            </a:pPr>
            <a:r>
              <a:rPr lang="ru-RU" sz="6200" b="1" dirty="0" smtClean="0"/>
              <a:t>Личностные результаты обучающихся                                                                 </a:t>
            </a:r>
            <a:endParaRPr lang="ru-RU" sz="62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6200" b="1" dirty="0" smtClean="0">
                <a:solidFill>
                  <a:srgbClr val="C00000"/>
                </a:solidFill>
              </a:rPr>
              <a:t>                                    классный час           олимпиада     соревнование   </a:t>
            </a:r>
            <a:endParaRPr lang="ru-RU" sz="62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6200" b="1" dirty="0" err="1" smtClean="0"/>
              <a:t>Метапредметные</a:t>
            </a:r>
            <a:r>
              <a:rPr lang="ru-RU" sz="6200" b="1" dirty="0" smtClean="0"/>
              <a:t> результаты         </a:t>
            </a:r>
          </a:p>
          <a:p>
            <a:pPr>
              <a:buNone/>
            </a:pPr>
            <a:r>
              <a:rPr lang="ru-RU" sz="6200" b="1" dirty="0" smtClean="0">
                <a:solidFill>
                  <a:srgbClr val="C00000"/>
                </a:solidFill>
              </a:rPr>
              <a:t>                                              Базовые учебные действия            </a:t>
            </a:r>
          </a:p>
          <a:p>
            <a:pPr>
              <a:buNone/>
            </a:pPr>
            <a:endParaRPr lang="ru-RU" sz="6200" b="1" dirty="0" smtClean="0"/>
          </a:p>
          <a:p>
            <a:pPr>
              <a:buNone/>
            </a:pPr>
            <a:r>
              <a:rPr lang="ru-RU" sz="6200" b="1" dirty="0" smtClean="0"/>
              <a:t>    Образовательные результаты </a:t>
            </a:r>
          </a:p>
          <a:p>
            <a:pPr>
              <a:buNone/>
            </a:pPr>
            <a:r>
              <a:rPr lang="ru-RU" sz="6200" b="1" dirty="0" smtClean="0"/>
              <a:t>                                                                                              учебный план</a:t>
            </a:r>
            <a:endParaRPr lang="ru-RU" sz="62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8600" dirty="0" smtClean="0"/>
              <a:t>план воспитательной работы с классом </a:t>
            </a:r>
            <a:endParaRPr lang="ru-RU" sz="8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Место программ воспитания   в структуре АООП образовательной организации (2 вида)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547655"/>
          <a:ext cx="8507289" cy="5109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3970784"/>
                <a:gridCol w="2304257"/>
              </a:tblGrid>
              <a:tr h="75064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Целевой раздел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Содержательный раздел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Организационный раздел</a:t>
                      </a:r>
                      <a:endParaRPr lang="ru-RU" b="1" dirty="0"/>
                    </a:p>
                  </a:txBody>
                  <a:tcPr/>
                </a:tc>
              </a:tr>
              <a:tr h="429905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dirty="0" smtClean="0"/>
                        <a:t>Пояснительная записка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dirty="0" smtClean="0"/>
                        <a:t>Планируемые результаты освоения обучающимися с </a:t>
                      </a:r>
                      <a:r>
                        <a:rPr lang="ru-RU" sz="1800" b="1" dirty="0" err="1" smtClean="0"/>
                        <a:t>интел</a:t>
                      </a:r>
                      <a:r>
                        <a:rPr lang="ru-RU" sz="1800" b="1" dirty="0" smtClean="0"/>
                        <a:t>.</a:t>
                      </a:r>
                      <a:r>
                        <a:rPr lang="ru-RU" sz="1800" b="1" baseline="0" dirty="0" smtClean="0"/>
                        <a:t> нарушениями</a:t>
                      </a:r>
                      <a:r>
                        <a:rPr lang="ru-RU" sz="1800" b="1" dirty="0" smtClean="0"/>
                        <a:t>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dirty="0" smtClean="0"/>
                        <a:t>Система оценки  планируемых результатов освоения обучающимися  </a:t>
                      </a:r>
                      <a:r>
                        <a:rPr lang="ru-RU" sz="1800" b="1" baseline="0" dirty="0" smtClean="0"/>
                        <a:t>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dirty="0" smtClean="0"/>
                        <a:t>Программа</a:t>
                      </a:r>
                      <a:r>
                        <a:rPr lang="ru-RU" sz="1800" b="1" baseline="0" dirty="0" smtClean="0"/>
                        <a:t> формирования базовых учебных действий</a:t>
                      </a:r>
                      <a:endParaRPr lang="ru-RU" sz="18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dirty="0" smtClean="0"/>
                        <a:t>Программы отд. предметов и коррекционно-развивающих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курсов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Программа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духовно-нравственного развития и воспитания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Программа формирования экологической культуры и безопасного образа жизни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Программа коррекционной работы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Программа сотрудничества с родителями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Программа внеурочной деятельности 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1" dirty="0" smtClean="0"/>
                        <a:t>Учебный план, включая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внеурочную деятельность</a:t>
                      </a:r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2000" b="1" dirty="0" smtClean="0"/>
                        <a:t>Система условий реализации</a:t>
                      </a:r>
                      <a:r>
                        <a:rPr lang="ru-RU" sz="2000" b="1" baseline="0" dirty="0" smtClean="0"/>
                        <a:t> ООП (кадры, финансы, материально-техническое обеспечение, информационно – методическое, дорожная карта,  система контроля)</a:t>
                      </a:r>
                      <a:endParaRPr lang="ru-RU" sz="2000" b="1" i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1682</Words>
  <Application>Microsoft Office PowerPoint</Application>
  <PresentationFormat>Экран (4:3)</PresentationFormat>
  <Paragraphs>275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«Современное содержание воспитательного процесса в соответствии с требованиями ФГОС  обучающихся с интеллектуальными нарушениями»</vt:lpstr>
      <vt:lpstr>Содержание.</vt:lpstr>
      <vt:lpstr>Формат конечного результата</vt:lpstr>
      <vt:lpstr>Какой хотят видеть школу для  ребенка с интеллектуальными нарушениями родители?</vt:lpstr>
      <vt:lpstr>Цель и  основной результат образования – общекультурное и личностное развитие ребенка с интеллектуальными нарушениями</vt:lpstr>
      <vt:lpstr>Задачи образования  обучающихся с ОВЗ </vt:lpstr>
      <vt:lpstr>Какие программы воспитания существуют в вашей образовательной организации?</vt:lpstr>
      <vt:lpstr>Разделите предложенные понятия  на группы</vt:lpstr>
      <vt:lpstr>Место программ воспитания   в структуре АООП образовательной организации (2 вида)</vt:lpstr>
      <vt:lpstr>Основа институционального компонента программ воспитания АООП (30-40%)</vt:lpstr>
      <vt:lpstr>Программа духовно-нравственного развития и воспитания обучающихся (единство урочной, внеурочной, внешкольной д-ти, взаимодействие с семьей) </vt:lpstr>
      <vt:lpstr>Программа формирования экологической культуры и безопасного образа жизни </vt:lpstr>
      <vt:lpstr>Программы сотрудничества с семьей             (2 вариант АООП)   </vt:lpstr>
      <vt:lpstr>Основной организационный механизм реализации АООП- учебный план  </vt:lpstr>
      <vt:lpstr>  «внеурочная деятельность»  «воспитание» </vt:lpstr>
      <vt:lpstr>«внеурочная деятельность»  «воспитание»</vt:lpstr>
      <vt:lpstr>«внеурочная деятельность»  «воспитание»</vt:lpstr>
      <vt:lpstr>Современное содержание воспитательного процесса в соответствии с требованиями ФГОС </vt:lpstr>
      <vt:lpstr>Определяем свой личный уровень компетентности в вопросе современного содержания ВД</vt:lpstr>
      <vt:lpstr>Направления  развития личности</vt:lpstr>
      <vt:lpstr>Направления и виды   внеурочной деятельности</vt:lpstr>
      <vt:lpstr>Формы внеурочной деятельности</vt:lpstr>
      <vt:lpstr>УРОВНИ ВОСПИТАТЕЛЬНЫХ РЕЗУЛЬТАТОВ</vt:lpstr>
      <vt:lpstr>УРОВНИ ВОСПИТАТЕЛЬНЫХ РЕЗУЛЬТАТОВ</vt:lpstr>
      <vt:lpstr>УРОВНИ ВОСПИТАТЕЛЬНЫХ РЕЗУЛЬТАТОВ</vt:lpstr>
      <vt:lpstr>Из Стратегии развития воспитания в Российской Федерации до 2025 г.  </vt:lpstr>
      <vt:lpstr>Определяем свой личный уровень компетентности в вопросе современного содержания ВД</vt:lpstr>
      <vt:lpstr>Как если бы мы поняли буквально?</vt:lpstr>
      <vt:lpstr>ВАЖНО:</vt:lpstr>
      <vt:lpstr>Модели  внеурочной деятельности  </vt:lpstr>
      <vt:lpstr>Проектирование  </vt:lpstr>
      <vt:lpstr>Проектируем программу внеурочной деятельности </vt:lpstr>
      <vt:lpstr>Интеллект-карта – инструмент проектирования </vt:lpstr>
      <vt:lpstr>Преимущества </vt:lpstr>
      <vt:lpstr>Законы содержания и оформления </vt:lpstr>
      <vt:lpstr>Полезные вопросы:</vt:lpstr>
      <vt:lpstr>Полезные вопросы:</vt:lpstr>
      <vt:lpstr>Какой фразеологизм лучше всего характеризует вашу работу сегодня? Почему? </vt:lpstr>
      <vt:lpstr>Проведи аналогию своей работы и характеризующей ее пословицы. Постарайся кратко объяснить свой выбор </vt:lpstr>
      <vt:lpstr>Выскажитесь одним предложением о своей работе, выбирая начало фразы </vt:lpstr>
      <vt:lpstr>Оценка уровня личной  удовлетворенности и получения обратной связи о качестве и результативности  семинара</vt:lpstr>
      <vt:lpstr>Учиться и учить эффективно!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Инга</dc:creator>
  <cp:lastModifiedBy>Z</cp:lastModifiedBy>
  <cp:revision>50</cp:revision>
  <dcterms:created xsi:type="dcterms:W3CDTF">2015-08-20T13:37:47Z</dcterms:created>
  <dcterms:modified xsi:type="dcterms:W3CDTF">2016-10-09T15:12:58Z</dcterms:modified>
</cp:coreProperties>
</file>